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What is this? </a:t>
            </a:r>
            <a:br/>
            <a:r>
              <a:t>Why is it important? – you can convey the importance through a story/example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What is this? </a:t>
            </a:r>
            <a:br/>
            <a:r>
              <a:t>Why is it important? – you can convey the importance through a story/example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5" name="Google Shape;73;p11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6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Google Shape;42;p6"/>
          <p:cNvSpPr txBox="1"/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b="1" sz="2400"/>
            </a:lvl1pPr>
            <a:lvl2pPr marL="228600" indent="457200">
              <a:buClrTx/>
              <a:buSzTx/>
              <a:buFontTx/>
              <a:buNone/>
              <a:defRPr b="1" sz="2400"/>
            </a:lvl2pPr>
            <a:lvl3pPr marL="228600" indent="914400">
              <a:buClrTx/>
              <a:buSzTx/>
              <a:buFontTx/>
              <a:buNone/>
              <a:defRPr b="1" sz="2400"/>
            </a:lvl3pPr>
            <a:lvl4pPr marL="228600" indent="1371600">
              <a:buClrTx/>
              <a:buSzTx/>
              <a:buFontTx/>
              <a:buNone/>
              <a:defRPr b="1" sz="2400"/>
            </a:lvl4pPr>
            <a:lvl5pPr marL="228600" indent="1828800">
              <a:buClrTx/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Google Shape;49;p7"/>
          <p:cNvSpPr txBox="1"/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Google Shape;50;p7"/>
          <p:cNvSpPr txBox="1"/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b="1" sz="2400"/>
            </a:pPr>
          </a:p>
        </p:txBody>
      </p:sp>
      <p:sp>
        <p:nvSpPr>
          <p:cNvPr id="61" name="Google Shape;51;p7"/>
          <p:cNvSpPr txBox="1"/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Google Shape;67;p10"/>
          <p:cNvSpPr txBox="1"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lickfunnels.com/go" TargetMode="Externa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94;p14"/>
          <p:cNvSpPr txBox="1"/>
          <p:nvPr>
            <p:ph type="title"/>
          </p:nvPr>
        </p:nvSpPr>
        <p:spPr>
          <a:xfrm>
            <a:off x="1676400" y="3767690"/>
            <a:ext cx="9144000" cy="2387601"/>
          </a:xfrm>
          <a:prstGeom prst="rect">
            <a:avLst/>
          </a:prstGeom>
        </p:spPr>
        <p:txBody>
          <a:bodyPr/>
          <a:lstStyle>
            <a:lvl1pPr>
              <a:defRPr i="1" sz="3200"/>
            </a:lvl1pPr>
          </a:lstStyle>
          <a:p>
            <a:pPr/>
            <a:r>
              <a:t>Eg: How to reconnect with your wife and find the passion in your marriage without having to go through painful counselling or wasteful time talking</a:t>
            </a:r>
          </a:p>
        </p:txBody>
      </p:sp>
      <p:sp>
        <p:nvSpPr>
          <p:cNvPr id="125" name="Google Shape;95;p14"/>
          <p:cNvSpPr txBox="1"/>
          <p:nvPr/>
        </p:nvSpPr>
        <p:spPr>
          <a:xfrm>
            <a:off x="1722124" y="1396392"/>
            <a:ext cx="9052551" cy="237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>
            <a:lvl1pPr algn="ctr">
              <a:lnSpc>
                <a:spcPct val="8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How To (result they desire most) without (thing they fear most)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1;p23"/>
          <p:cNvSpPr txBox="1"/>
          <p:nvPr>
            <p:ph type="body" idx="1"/>
          </p:nvPr>
        </p:nvSpPr>
        <p:spPr>
          <a:xfrm>
            <a:off x="838200" y="388803"/>
            <a:ext cx="10515600" cy="57882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Who were you at the start?</a:t>
            </a:r>
          </a:p>
          <a:p>
            <a:pPr/>
            <a:r>
              <a:t>what did you want to achieve?</a:t>
            </a:r>
          </a:p>
          <a:p>
            <a:pPr/>
            <a:r>
              <a:t>What were the attempts and different approaches you took?</a:t>
            </a:r>
          </a:p>
          <a:p>
            <a:pPr/>
            <a:r>
              <a:t>Why all of them failed?]</a:t>
            </a:r>
          </a:p>
          <a:p>
            <a:pPr/>
            <a:r>
              <a:t>What did you discover (“aha moment) that led you to the transformation?</a:t>
            </a:r>
          </a:p>
          <a:p>
            <a:pPr/>
            <a:r>
              <a:t>What were the internal &amp; external transformations?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7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pPr/>
            <a:r>
              <a:t>How Does This Story Apply To You?</a:t>
            </a:r>
          </a:p>
        </p:txBody>
      </p:sp>
      <p:sp>
        <p:nvSpPr>
          <p:cNvPr id="159" name="Google Shape;158;p24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3;p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RESULTS! / PROOF!</a:t>
            </a:r>
          </a:p>
        </p:txBody>
      </p:sp>
      <p:sp>
        <p:nvSpPr>
          <p:cNvPr id="162" name="Google Shape;164;p2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Share case studies of someone you've worked with having success with this, or an example that helps them see how it will work for them, you would include that here. </a:t>
            </a:r>
          </a:p>
          <a:p>
            <a:pPr marL="50800" indent="127000">
              <a:buSzTx/>
              <a:buNone/>
            </a:pPr>
          </a:p>
          <a:p>
            <a:pPr marL="50800" indent="127000">
              <a:buSzTx/>
              <a:buNone/>
            </a:pPr>
          </a:p>
          <a:p>
            <a:pPr marL="0" indent="0">
              <a:buSzTx/>
              <a:buNone/>
            </a:pPr>
            <a:r>
              <a:t>Have one slide per case study and have more than 2 case studies.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70;p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We'll Cover:</a:t>
            </a:r>
          </a:p>
        </p:txBody>
      </p:sp>
      <p:sp>
        <p:nvSpPr>
          <p:cNvPr id="165" name="Google Shape;171;p2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Secret #1: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Secret #2: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Secret #3: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77;p27"/>
          <p:cNvSpPr txBox="1"/>
          <p:nvPr>
            <p:ph type="title"/>
          </p:nvPr>
        </p:nvSpPr>
        <p:spPr>
          <a:xfrm>
            <a:off x="1464975" y="446475"/>
            <a:ext cx="9144001" cy="875702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Secret #1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83;p2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Secret #1 – Let’s Begin</a:t>
            </a:r>
          </a:p>
        </p:txBody>
      </p:sp>
      <p:sp>
        <p:nvSpPr>
          <p:cNvPr id="170" name="Google Shape;184;p2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Remember earlier I told you about the framework we developed that helped me to (desired result)? </a:t>
            </a:r>
          </a:p>
          <a:p>
            <a:pPr marL="50800" indent="127000">
              <a:buSzTx/>
              <a:buNone/>
            </a:pPr>
          </a:p>
          <a:p>
            <a:pPr marL="228600" indent="-228600"/>
            <a:r>
              <a:t>Take out your pen and paper to take notes because I’m going to walk you through this framework. I call it the (give a name for your framework)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90;p2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[Insert Name] Framework</a:t>
            </a:r>
          </a:p>
        </p:txBody>
      </p:sp>
      <p:sp>
        <p:nvSpPr>
          <p:cNvPr id="173" name="Google Shape;191;p2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</a:lstStyle>
          <a:p>
            <a:pPr/>
            <a:r>
              <a:t>(List the components of the  framework)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97;p3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Component 1 </a:t>
            </a:r>
          </a:p>
        </p:txBody>
      </p:sp>
      <p:sp>
        <p:nvSpPr>
          <p:cNvPr id="176" name="Google Shape;198;p3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0"/>
              </a:spcBef>
              <a:buSzPts val="2500"/>
              <a:defRPr sz="2548"/>
            </a:pPr>
            <a:r>
              <a:t>what is this (describe it) 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</a:p>
          <a:p>
            <a:pPr marL="208026" indent="-265811" defTabSz="832104">
              <a:spcBef>
                <a:spcPts val="900"/>
              </a:spcBef>
              <a:buSzPts val="2500"/>
              <a:defRPr sz="2548"/>
            </a:pPr>
            <a:r>
              <a:t>Why is this component important to the framework (You can share this using a short story/ an example)</a:t>
            </a: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  <a:r>
              <a:t>Make sure to just teach the “What(strategy)” of the framework &amp; not the “How (tactics)” . The tactics will be taught in the course and that’s the reason they want to buy it.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204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pPr/>
            <a:r>
              <a:t>Component 2 </a:t>
            </a:r>
          </a:p>
        </p:txBody>
      </p:sp>
      <p:sp>
        <p:nvSpPr>
          <p:cNvPr id="181" name="Google Shape;205;p31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0"/>
              </a:spcBef>
              <a:buSzPts val="2500"/>
              <a:defRPr sz="2548"/>
            </a:pPr>
            <a:r>
              <a:t>what is this (describe it) 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</a:p>
          <a:p>
            <a:pPr marL="208026" indent="-265811" defTabSz="832104">
              <a:spcBef>
                <a:spcPts val="900"/>
              </a:spcBef>
              <a:buSzPts val="2500"/>
              <a:defRPr sz="2548"/>
            </a:pPr>
            <a:r>
              <a:t>Why is this component important to the framework (You can share this using a short story/ an example)</a:t>
            </a: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208026" defTabSz="832104">
              <a:spcBef>
                <a:spcPts val="900"/>
              </a:spcBef>
              <a:buSzTx/>
              <a:buNone/>
              <a:defRPr sz="2548"/>
            </a:pPr>
            <a:r>
              <a:t>Make sure to just teach the “What(strategy)” of the framework &amp; not the “How (tactics)” . The tactics will be taught in the course and that’s the reason they want to buy it.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210;p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Secret #1 - Examples / Results / Case Studies</a:t>
            </a:r>
          </a:p>
        </p:txBody>
      </p:sp>
      <p:sp>
        <p:nvSpPr>
          <p:cNvPr id="186" name="Google Shape;211;p3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Here’s a case study</a:t>
            </a:r>
          </a:p>
          <a:p>
            <a:pPr marL="228600" indent="-228600"/>
            <a:r>
              <a:t>Here are some stats</a:t>
            </a:r>
          </a:p>
          <a:p>
            <a:pPr marL="228600" indent="-228600"/>
            <a:r>
              <a:t>Here are some screen shots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00;p1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694944">
              <a:defRPr b="1" sz="2964"/>
            </a:pPr>
            <a:r>
              <a:t>Insert Quick Case Study Of Someone You’ve Helped To Get A Results Here…</a:t>
            </a:r>
            <a:br/>
          </a:p>
        </p:txBody>
      </p:sp>
      <p:grpSp>
        <p:nvGrpSpPr>
          <p:cNvPr id="130" name="Google Shape;101;p15"/>
          <p:cNvGrpSpPr/>
          <p:nvPr/>
        </p:nvGrpSpPr>
        <p:grpSpPr>
          <a:xfrm>
            <a:off x="2044931" y="1995054"/>
            <a:ext cx="2277687" cy="3158838"/>
            <a:chOff x="0" y="0"/>
            <a:chExt cx="2277686" cy="3158836"/>
          </a:xfrm>
        </p:grpSpPr>
        <p:sp>
          <p:nvSpPr>
            <p:cNvPr id="128" name="Rectangle"/>
            <p:cNvSpPr/>
            <p:nvPr/>
          </p:nvSpPr>
          <p:spPr>
            <a:xfrm>
              <a:off x="0" y="-1"/>
              <a:ext cx="2277687" cy="315883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" name="Insert Pic"/>
            <p:cNvSpPr txBox="1"/>
            <p:nvPr/>
          </p:nvSpPr>
          <p:spPr>
            <a:xfrm>
              <a:off x="52075" y="1412894"/>
              <a:ext cx="2173537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Insert Pic</a:t>
              </a:r>
            </a:p>
          </p:txBody>
        </p:sp>
      </p:grpSp>
      <p:grpSp>
        <p:nvGrpSpPr>
          <p:cNvPr id="133" name="Google Shape;102;p15"/>
          <p:cNvGrpSpPr/>
          <p:nvPr/>
        </p:nvGrpSpPr>
        <p:grpSpPr>
          <a:xfrm>
            <a:off x="7667105" y="1995054"/>
            <a:ext cx="2277688" cy="3158838"/>
            <a:chOff x="0" y="0"/>
            <a:chExt cx="2277686" cy="3158836"/>
          </a:xfrm>
        </p:grpSpPr>
        <p:sp>
          <p:nvSpPr>
            <p:cNvPr id="131" name="Rectangle"/>
            <p:cNvSpPr/>
            <p:nvPr/>
          </p:nvSpPr>
          <p:spPr>
            <a:xfrm>
              <a:off x="0" y="-1"/>
              <a:ext cx="2277687" cy="315883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2" name="Insert Pic"/>
            <p:cNvSpPr txBox="1"/>
            <p:nvPr/>
          </p:nvSpPr>
          <p:spPr>
            <a:xfrm>
              <a:off x="52075" y="1412894"/>
              <a:ext cx="2173537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Insert Pic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216;p3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This Works For…</a:t>
            </a:r>
          </a:p>
        </p:txBody>
      </p:sp>
      <p:sp>
        <p:nvSpPr>
          <p:cNvPr id="189" name="Google Shape;217;p33"/>
          <p:cNvSpPr txBox="1"/>
          <p:nvPr/>
        </p:nvSpPr>
        <p:spPr>
          <a:xfrm>
            <a:off x="883925" y="1948296"/>
            <a:ext cx="8138150" cy="410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28600" indent="-2286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WORKS FOR ALL TYPES OF ???!!!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222;p34"/>
          <p:cNvSpPr txBox="1"/>
          <p:nvPr>
            <p:ph type="title"/>
          </p:nvPr>
        </p:nvSpPr>
        <p:spPr>
          <a:xfrm>
            <a:off x="838200" y="2766217"/>
            <a:ext cx="10515600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Restate The New Belief As An Undeniable Truth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228;p35"/>
          <p:cNvSpPr txBox="1"/>
          <p:nvPr>
            <p:ph type="title"/>
          </p:nvPr>
        </p:nvSpPr>
        <p:spPr>
          <a:xfrm>
            <a:off x="1464975" y="446475"/>
            <a:ext cx="9144001" cy="875702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Secret #2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34;p3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Secret #2 – </a:t>
            </a:r>
          </a:p>
        </p:txBody>
      </p:sp>
      <p:sp>
        <p:nvSpPr>
          <p:cNvPr id="196" name="Google Shape;235;p3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Share a short story of how you learned or earned this strategy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41;p37"/>
          <p:cNvSpPr txBox="1"/>
          <p:nvPr>
            <p:ph type="title"/>
          </p:nvPr>
        </p:nvSpPr>
        <p:spPr>
          <a:xfrm>
            <a:off x="755300" y="294050"/>
            <a:ext cx="10515601" cy="1325700"/>
          </a:xfrm>
          <a:prstGeom prst="rect">
            <a:avLst/>
          </a:prstGeom>
        </p:spPr>
        <p:txBody>
          <a:bodyPr/>
          <a:lstStyle/>
          <a:p>
            <a:pPr/>
            <a:r>
              <a:t>Framework/method</a:t>
            </a:r>
          </a:p>
        </p:txBody>
      </p:sp>
      <p:sp>
        <p:nvSpPr>
          <p:cNvPr id="199" name="Google Shape;242;p37"/>
          <p:cNvSpPr txBox="1"/>
          <p:nvPr>
            <p:ph type="body" idx="1"/>
          </p:nvPr>
        </p:nvSpPr>
        <p:spPr>
          <a:xfrm>
            <a:off x="838200" y="1754550"/>
            <a:ext cx="10515600" cy="435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</a:lstStyle>
          <a:p>
            <a:pPr/>
            <a:r>
              <a:t>List the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48;p3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Component A</a:t>
            </a:r>
          </a:p>
        </p:txBody>
      </p:sp>
      <p:sp>
        <p:nvSpPr>
          <p:cNvPr id="202" name="Google Shape;249;p3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41247">
              <a:spcBef>
                <a:spcPts val="0"/>
              </a:spcBef>
              <a:buSzTx/>
              <a:buNone/>
              <a:defRPr sz="2576"/>
            </a:pPr>
            <a:r>
              <a:t>What is it?</a:t>
            </a:r>
          </a:p>
          <a:p>
            <a:pPr marL="0" indent="0" defTabSz="841247">
              <a:spcBef>
                <a:spcPts val="0"/>
              </a:spcBef>
              <a:buSzTx/>
              <a:buNone/>
              <a:defRPr sz="2576"/>
            </a:pPr>
          </a:p>
          <a:p>
            <a:pPr marL="0" indent="0" defTabSz="841247">
              <a:spcBef>
                <a:spcPts val="900"/>
              </a:spcBef>
              <a:buSzTx/>
              <a:buNone/>
              <a:defRPr sz="2576"/>
            </a:pPr>
            <a:r>
              <a:t>Why is this component important to the framework (You can share this using a short story/ an example)</a:t>
            </a:r>
          </a:p>
          <a:p>
            <a:pPr marL="0" indent="0" defTabSz="841247">
              <a:spcBef>
                <a:spcPts val="900"/>
              </a:spcBef>
              <a:buSzTx/>
              <a:buNone/>
              <a:defRPr sz="2576"/>
            </a:pPr>
          </a:p>
          <a:p>
            <a:pPr marL="0" indent="0" defTabSz="841247">
              <a:spcBef>
                <a:spcPts val="900"/>
              </a:spcBef>
              <a:buSzTx/>
              <a:buNone/>
              <a:defRPr sz="2576"/>
            </a:pPr>
          </a:p>
          <a:p>
            <a:pPr marL="0" indent="0" defTabSz="841247">
              <a:spcBef>
                <a:spcPts val="900"/>
              </a:spcBef>
              <a:buSzTx/>
              <a:buNone/>
              <a:defRPr sz="2576"/>
            </a:pPr>
          </a:p>
          <a:p>
            <a:pPr marL="0" indent="0" defTabSz="841247">
              <a:spcBef>
                <a:spcPts val="900"/>
              </a:spcBef>
              <a:buSzTx/>
              <a:buNone/>
              <a:defRPr sz="2576"/>
            </a:pPr>
            <a:r>
              <a:t>Make sure to just teach the “What(strategy)” of the framework &amp; not the “How (tactics)”.  The tactics will be taught in the course and that’s the reason they want to buy it.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54;p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Used To Have To Do…</a:t>
            </a:r>
          </a:p>
        </p:txBody>
      </p:sp>
      <p:sp>
        <p:nvSpPr>
          <p:cNvPr id="205" name="Google Shape;255;p39"/>
          <p:cNvSpPr txBox="1"/>
          <p:nvPr/>
        </p:nvSpPr>
        <p:spPr>
          <a:xfrm>
            <a:off x="883924" y="2247554"/>
            <a:ext cx="3883498" cy="260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28600" indent="-2286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61;p4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Secret #2 - Examples / Results / Case Studies</a:t>
            </a:r>
          </a:p>
        </p:txBody>
      </p:sp>
      <p:sp>
        <p:nvSpPr>
          <p:cNvPr id="208" name="Google Shape;262;p4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Here’s a case study</a:t>
            </a:r>
          </a:p>
          <a:p>
            <a:pPr marL="228600" indent="-228600"/>
            <a:r>
              <a:t>Here are some stats</a:t>
            </a:r>
          </a:p>
          <a:p>
            <a:pPr marL="228600" indent="-228600"/>
            <a:r>
              <a:t>Here are some screen shots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67;p41"/>
          <p:cNvSpPr txBox="1"/>
          <p:nvPr>
            <p:ph type="body" sz="quarter" idx="1"/>
          </p:nvPr>
        </p:nvSpPr>
        <p:spPr>
          <a:xfrm>
            <a:off x="838200" y="2300734"/>
            <a:ext cx="10515600" cy="1588128"/>
          </a:xfrm>
          <a:prstGeom prst="rect">
            <a:avLst/>
          </a:prstGeom>
        </p:spPr>
        <p:txBody>
          <a:bodyPr/>
          <a:lstStyle>
            <a:lvl1pPr marL="228600" algn="ctr">
              <a:spcBef>
                <a:spcPts val="0"/>
              </a:spcBef>
              <a:buSzPts val="5400"/>
              <a:defRPr b="1" sz="5400"/>
            </a:lvl1pPr>
          </a:lstStyle>
          <a:p>
            <a:pPr/>
            <a:r>
              <a:t>Who Here Thinks This Is AWESOME!?!?!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72;p42"/>
          <p:cNvSpPr txBox="1"/>
          <p:nvPr>
            <p:ph type="title"/>
          </p:nvPr>
        </p:nvSpPr>
        <p:spPr>
          <a:xfrm>
            <a:off x="838200" y="2766217"/>
            <a:ext cx="10515600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Restate The New Belief As An Undeniable Truth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7;p16"/>
          <p:cNvSpPr txBox="1"/>
          <p:nvPr>
            <p:ph type="body" idx="1"/>
          </p:nvPr>
        </p:nvSpPr>
        <p:spPr>
          <a:xfrm>
            <a:off x="838200" y="1103702"/>
            <a:ext cx="10515600" cy="4351200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lnSpc>
                <a:spcPct val="80000"/>
              </a:lnSpc>
              <a:spcBef>
                <a:spcPts val="0"/>
              </a:spcBef>
              <a:buSzPts val="2500"/>
              <a:defRPr sz="2576"/>
            </a:pPr>
            <a:r>
              <a:t>If you’ve struggled to [state the end result they want] in the past, it's not your fault </a:t>
            </a:r>
            <a:r>
              <a:rPr i="1"/>
              <a:t>[Justify Failure] </a:t>
            </a:r>
            <a:endParaRPr i="1"/>
          </a:p>
          <a:p>
            <a:pPr marL="0" indent="210311" defTabSz="841247">
              <a:lnSpc>
                <a:spcPct val="80000"/>
              </a:lnSpc>
              <a:spcBef>
                <a:spcPts val="0"/>
              </a:spcBef>
              <a:buSzTx/>
              <a:buNone/>
              <a:defRPr i="1" sz="2576"/>
            </a:pPr>
          </a:p>
          <a:p>
            <a:pPr marL="210311" indent="-210311" defTabSz="841247">
              <a:lnSpc>
                <a:spcPct val="80000"/>
              </a:lnSpc>
              <a:spcBef>
                <a:spcPts val="900"/>
              </a:spcBef>
              <a:buSzPts val="2500"/>
              <a:defRPr sz="2576"/>
            </a:pPr>
            <a:r>
              <a:t>If you've been concerned in the past that you can’t [state the desire] without [a major false belief they have], put those fears to rest. </a:t>
            </a:r>
            <a:r>
              <a:rPr i="1"/>
              <a:t>[Allay their fears] </a:t>
            </a:r>
            <a:endParaRPr i="1"/>
          </a:p>
          <a:p>
            <a:pPr marL="0" indent="210311" defTabSz="841247">
              <a:lnSpc>
                <a:spcPct val="80000"/>
              </a:lnSpc>
              <a:spcBef>
                <a:spcPts val="900"/>
              </a:spcBef>
              <a:buSzTx/>
              <a:buNone/>
              <a:defRPr i="1" sz="2576"/>
            </a:pPr>
          </a:p>
          <a:p>
            <a:pPr marL="210311" indent="-210311" defTabSz="841247">
              <a:lnSpc>
                <a:spcPct val="80000"/>
              </a:lnSpc>
              <a:spcBef>
                <a:spcPts val="900"/>
              </a:spcBef>
              <a:buSzPts val="2500"/>
              <a:defRPr i="1" sz="2576"/>
            </a:pPr>
            <a:r>
              <a:t>[throw rocks at their enemies] </a:t>
            </a:r>
          </a:p>
          <a:p>
            <a:pPr marL="0" indent="0" defTabSz="841247">
              <a:lnSpc>
                <a:spcPct val="80000"/>
              </a:lnSpc>
              <a:spcBef>
                <a:spcPts val="900"/>
              </a:spcBef>
              <a:buSzTx/>
              <a:buNone/>
              <a:defRPr i="1" sz="2576"/>
            </a:pPr>
          </a:p>
          <a:p>
            <a:pPr marL="210311" indent="-210311" defTabSz="841247">
              <a:lnSpc>
                <a:spcPct val="80000"/>
              </a:lnSpc>
              <a:spcBef>
                <a:spcPts val="900"/>
              </a:spcBef>
              <a:buSzPts val="2500"/>
              <a:defRPr sz="2576"/>
            </a:pPr>
            <a:r>
              <a:t>So we're here to show you [state the outcome] without [fear/roadblock] during this webinar! </a:t>
            </a:r>
            <a:r>
              <a:rPr i="1"/>
              <a:t>[ Encourage their dream] </a:t>
            </a:r>
          </a:p>
        </p:txBody>
      </p:sp>
      <p:sp>
        <p:nvSpPr>
          <p:cNvPr id="136" name="Google Shape;108;p16"/>
          <p:cNvSpPr txBox="1"/>
          <p:nvPr/>
        </p:nvSpPr>
        <p:spPr>
          <a:xfrm>
            <a:off x="909274" y="258500"/>
            <a:ext cx="10269302" cy="58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Why Is This Webinar Different?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78;p43"/>
          <p:cNvSpPr txBox="1"/>
          <p:nvPr>
            <p:ph type="title"/>
          </p:nvPr>
        </p:nvSpPr>
        <p:spPr>
          <a:xfrm>
            <a:off x="1464975" y="446475"/>
            <a:ext cx="9144001" cy="875702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Secret #3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84;p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Secret #3 – </a:t>
            </a:r>
          </a:p>
        </p:txBody>
      </p:sp>
      <p:sp>
        <p:nvSpPr>
          <p:cNvPr id="217" name="Google Shape;285;p4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Share a short story of how you learned or earned this strategy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91;p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Secret 3 : Strategy / Framework</a:t>
            </a:r>
          </a:p>
        </p:txBody>
      </p:sp>
      <p:sp>
        <p:nvSpPr>
          <p:cNvPr id="220" name="Google Shape;292;p4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</a:lstStyle>
          <a:p>
            <a:pPr/>
            <a:r>
              <a:t>List the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97;p4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Component A</a:t>
            </a:r>
          </a:p>
        </p:txBody>
      </p:sp>
      <p:sp>
        <p:nvSpPr>
          <p:cNvPr id="223" name="Google Shape;298;p4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0"/>
              </a:spcBef>
              <a:buSzPts val="2500"/>
              <a:defRPr sz="2548"/>
            </a:pPr>
            <a:r>
              <a:t>What is it?</a:t>
            </a:r>
          </a:p>
          <a:p>
            <a:pPr marL="46228" indent="115570" defTabSz="832104">
              <a:spcBef>
                <a:spcPts val="900"/>
              </a:spcBef>
              <a:buSzTx/>
              <a:buNone/>
              <a:defRPr sz="2548"/>
            </a:pPr>
          </a:p>
          <a:p>
            <a:pPr marL="208026" indent="-265811" defTabSz="832104">
              <a:spcBef>
                <a:spcPts val="900"/>
              </a:spcBef>
              <a:buSzPts val="2500"/>
              <a:defRPr sz="2548"/>
            </a:pPr>
            <a:r>
              <a:t>Why is this component important to the framework (You can share this using a short story/ an example)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  <a:r>
              <a:t>Make sure to just teach the “What(strategy)” of the framework &amp; not the “How (tactics)” . The tactics will be taught in the course and that’s the reason they want to buy it.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303;p4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Secret #3 - Examples / Results / Case Studies</a:t>
            </a:r>
          </a:p>
        </p:txBody>
      </p:sp>
      <p:sp>
        <p:nvSpPr>
          <p:cNvPr id="226" name="Google Shape;304;p4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Here’s a case study</a:t>
            </a:r>
          </a:p>
          <a:p>
            <a:pPr marL="228600" indent="-228600"/>
            <a:r>
              <a:t>Here are some stats</a:t>
            </a:r>
          </a:p>
          <a:p>
            <a:pPr marL="228600" indent="-228600"/>
            <a:r>
              <a:t>Here are some screen shots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309;p48"/>
          <p:cNvSpPr txBox="1"/>
          <p:nvPr>
            <p:ph type="title"/>
          </p:nvPr>
        </p:nvSpPr>
        <p:spPr>
          <a:xfrm>
            <a:off x="838200" y="2766217"/>
            <a:ext cx="10515600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Restate The New Belief As An Undeniable Truth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314;p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We've Covered:</a:t>
            </a:r>
          </a:p>
        </p:txBody>
      </p:sp>
      <p:sp>
        <p:nvSpPr>
          <p:cNvPr id="231" name="Google Shape;315;p4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Secret #1: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228600" indent="-228600"/>
            <a:r>
              <a:t>Secret #2: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228600" indent="-228600"/>
            <a:r>
              <a:t>Secret #3: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320;p50"/>
          <p:cNvSpPr txBox="1"/>
          <p:nvPr>
            <p:ph type="title"/>
          </p:nvPr>
        </p:nvSpPr>
        <p:spPr>
          <a:xfrm>
            <a:off x="838200" y="2766217"/>
            <a:ext cx="10515600" cy="1325564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/>
            <a:r>
              <a:t>If You [State the New Opportunity], Then You Can Successfully [State the Final Outcome]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325;p5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 me ask you a question...</a:t>
            </a:r>
          </a:p>
        </p:txBody>
      </p:sp>
      <p:sp>
        <p:nvSpPr>
          <p:cNvPr id="236" name="Google Shape;326;p51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pPr/>
            <a:r>
              <a:t>Are you enjoying the webinar so far?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331;p5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who wants to take things to the next level?</a:t>
            </a:r>
          </a:p>
        </p:txBody>
      </p:sp>
      <p:sp>
        <p:nvSpPr>
          <p:cNvPr id="239" name="Google Shape;332;p52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pPr/>
            <a:r>
              <a:t>Put in the Q&amp;A box, "I'm ready!"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13;p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Is This Webinar For?</a:t>
            </a:r>
          </a:p>
        </p:txBody>
      </p:sp>
      <p:sp>
        <p:nvSpPr>
          <p:cNvPr id="139" name="Google Shape;114;p1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337;p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Introducing: [State the name of your program]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342;p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“[insert the name of the program]" is all about </a:t>
            </a:r>
          </a:p>
        </p:txBody>
      </p:sp>
      <p:sp>
        <p:nvSpPr>
          <p:cNvPr id="244" name="Google Shape;343;p54"/>
          <p:cNvSpPr txBox="1"/>
          <p:nvPr>
            <p:ph type="body" idx="1"/>
          </p:nvPr>
        </p:nvSpPr>
        <p:spPr>
          <a:xfrm>
            <a:off x="838200" y="1897342"/>
            <a:ext cx="10515600" cy="4351339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Helping you [state the desire] without [fear]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Add to the list above by adding multiple desires and pain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348;p5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you get...</a:t>
            </a:r>
          </a:p>
        </p:txBody>
      </p:sp>
      <p:sp>
        <p:nvSpPr>
          <p:cNvPr id="247" name="Google Shape;349;p55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354;p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Product Title</a:t>
            </a:r>
          </a:p>
        </p:txBody>
      </p:sp>
      <p:grpSp>
        <p:nvGrpSpPr>
          <p:cNvPr id="252" name="Google Shape;355;p56"/>
          <p:cNvGrpSpPr/>
          <p:nvPr/>
        </p:nvGrpSpPr>
        <p:grpSpPr>
          <a:xfrm>
            <a:off x="4982094" y="2088095"/>
            <a:ext cx="2227811" cy="2681809"/>
            <a:chOff x="0" y="0"/>
            <a:chExt cx="2227810" cy="2681807"/>
          </a:xfrm>
        </p:grpSpPr>
        <p:sp>
          <p:nvSpPr>
            <p:cNvPr id="250" name="Rectangle"/>
            <p:cNvSpPr/>
            <p:nvPr/>
          </p:nvSpPr>
          <p:spPr>
            <a:xfrm>
              <a:off x="0" y="-1"/>
              <a:ext cx="2227811" cy="2681809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1" name="INSERT PIC"/>
            <p:cNvSpPr txBox="1"/>
            <p:nvPr/>
          </p:nvSpPr>
          <p:spPr>
            <a:xfrm>
              <a:off x="52075" y="1174379"/>
              <a:ext cx="2123661" cy="333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INSERT PIC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360;p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Tell a Short Story Of Why You Created It...</a:t>
            </a:r>
          </a:p>
        </p:txBody>
      </p:sp>
      <p:sp>
        <p:nvSpPr>
          <p:cNvPr id="255" name="Google Shape;361;p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366;p5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Product Title</a:t>
            </a:r>
          </a:p>
        </p:txBody>
      </p:sp>
      <p:sp>
        <p:nvSpPr>
          <p:cNvPr id="258" name="Google Shape;367;p5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List What They’re Going To Get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373;p59" descr="Google Shape;373;p5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554" y="911655"/>
            <a:ext cx="3678982" cy="3678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28575">
            <a:solidFill>
              <a:srgbClr val="000000"/>
            </a:solidFill>
          </a:ln>
        </p:spPr>
      </p:pic>
      <p:sp>
        <p:nvSpPr>
          <p:cNvPr id="261" name="Google Shape;374;p59"/>
          <p:cNvSpPr txBox="1"/>
          <p:nvPr/>
        </p:nvSpPr>
        <p:spPr>
          <a:xfrm>
            <a:off x="4366245" y="701487"/>
            <a:ext cx="7765383" cy="393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“Lorem ipsum dolor sit amet, consectetur adipiscing elit. Quisque elementum pharetra fringilla. Phasellus eleifend neque egestas magna bibendum sollicitudin!”</a:t>
            </a:r>
          </a:p>
        </p:txBody>
      </p:sp>
      <p:sp>
        <p:nvSpPr>
          <p:cNvPr id="262" name="Google Shape;375;p59"/>
          <p:cNvSpPr txBox="1"/>
          <p:nvPr/>
        </p:nvSpPr>
        <p:spPr>
          <a:xfrm>
            <a:off x="4351597" y="5055299"/>
            <a:ext cx="7780031" cy="634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4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- Person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381;p60" descr="Google Shape;381;p6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554" y="911655"/>
            <a:ext cx="3678982" cy="3678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28575">
            <a:solidFill>
              <a:srgbClr val="000000"/>
            </a:solidFill>
          </a:ln>
        </p:spPr>
      </p:pic>
      <p:sp>
        <p:nvSpPr>
          <p:cNvPr id="265" name="Google Shape;382;p60"/>
          <p:cNvSpPr txBox="1"/>
          <p:nvPr/>
        </p:nvSpPr>
        <p:spPr>
          <a:xfrm>
            <a:off x="4366245" y="701487"/>
            <a:ext cx="7765383" cy="393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“Lorem ipsum dolor sit amet, consectetur adipiscing elit. Quisque elementum pharetra fringilla. Phasellus eleifend neque egestas magna bibendum sollicitudin!”</a:t>
            </a:r>
          </a:p>
        </p:txBody>
      </p:sp>
      <p:sp>
        <p:nvSpPr>
          <p:cNvPr id="266" name="Google Shape;383;p60"/>
          <p:cNvSpPr txBox="1"/>
          <p:nvPr/>
        </p:nvSpPr>
        <p:spPr>
          <a:xfrm>
            <a:off x="4351597" y="5055299"/>
            <a:ext cx="7780031" cy="634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4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- Person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389;p61" descr="Google Shape;389;p6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071" y="911655"/>
            <a:ext cx="3639948" cy="3678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ln w="28575">
            <a:solidFill>
              <a:srgbClr val="000000"/>
            </a:solidFill>
          </a:ln>
        </p:spPr>
      </p:pic>
      <p:sp>
        <p:nvSpPr>
          <p:cNvPr id="269" name="Google Shape;390;p61"/>
          <p:cNvSpPr txBox="1"/>
          <p:nvPr/>
        </p:nvSpPr>
        <p:spPr>
          <a:xfrm>
            <a:off x="4366245" y="701487"/>
            <a:ext cx="7765383" cy="393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“Lorem ipsum dolor sit amet, consectetur adipiscing elit. Quisque elementum pharetra fringilla. Phasellus eleifend neque egestas magna bibendum sollicitudin!”</a:t>
            </a:r>
          </a:p>
        </p:txBody>
      </p:sp>
      <p:sp>
        <p:nvSpPr>
          <p:cNvPr id="270" name="Google Shape;391;p61"/>
          <p:cNvSpPr txBox="1"/>
          <p:nvPr/>
        </p:nvSpPr>
        <p:spPr>
          <a:xfrm>
            <a:off x="4351597" y="5055299"/>
            <a:ext cx="7780031" cy="634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4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- Person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396;p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This Works For (All-Inclusive)</a:t>
            </a:r>
          </a:p>
        </p:txBody>
      </p:sp>
      <p:sp>
        <p:nvSpPr>
          <p:cNvPr id="273" name="Google Shape;397;p62"/>
          <p:cNvSpPr txBox="1"/>
          <p:nvPr/>
        </p:nvSpPr>
        <p:spPr>
          <a:xfrm>
            <a:off x="883925" y="2075171"/>
            <a:ext cx="8138150" cy="410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28600" indent="-2286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Example…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WORKS FOR ALL TYPES OF ???!!!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1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pPr/>
            <a:r>
              <a:t>Who Is This Webinar Not For?</a:t>
            </a:r>
          </a:p>
        </p:txBody>
      </p:sp>
      <p:sp>
        <p:nvSpPr>
          <p:cNvPr id="142" name="Google Shape;120;p1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402;p63"/>
          <p:cNvSpPr txBox="1"/>
          <p:nvPr>
            <p:ph type="body" sz="quarter" idx="1"/>
          </p:nvPr>
        </p:nvSpPr>
        <p:spPr>
          <a:xfrm>
            <a:off x="1536469" y="3043440"/>
            <a:ext cx="10515601" cy="12958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</a:lstStyle>
          <a:p>
            <a:pPr/>
            <a:r>
              <a:t>Destroy The #1 Reason Why People May Not Want To Start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407;p6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You're Going To Get:</a:t>
            </a:r>
          </a:p>
        </p:txBody>
      </p:sp>
      <p:sp>
        <p:nvSpPr>
          <p:cNvPr id="278" name="Google Shape;408;p6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9455" indent="-219455" defTabSz="877823">
              <a:lnSpc>
                <a:spcPct val="80000"/>
              </a:lnSpc>
              <a:spcBef>
                <a:spcPts val="0"/>
              </a:spcBef>
              <a:buSzPts val="2600"/>
              <a:defRPr sz="2688"/>
            </a:pPr>
            <a:r>
              <a:t>Insert Your Offer Here  ($xxx Value)</a:t>
            </a:r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None/>
              <a:defRPr sz="2688"/>
            </a:pPr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None/>
              <a:defRPr sz="2688"/>
            </a:pPr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None/>
              <a:defRPr sz="2688"/>
            </a:pPr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None/>
              <a:defRPr sz="2688"/>
            </a:pPr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None/>
              <a:defRPr sz="2688"/>
            </a:pPr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None/>
              <a:defRPr sz="2688"/>
            </a:pPr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None/>
              <a:defRPr sz="2688"/>
            </a:pPr>
          </a:p>
          <a:p>
            <a:pPr marL="0" indent="0" algn="ctr" defTabSz="877823">
              <a:lnSpc>
                <a:spcPct val="80000"/>
              </a:lnSpc>
              <a:spcBef>
                <a:spcPts val="900"/>
              </a:spcBef>
              <a:buSzTx/>
              <a:buNone/>
              <a:defRPr sz="3839" u="sng">
                <a:solidFill>
                  <a:srgbClr val="FF0000"/>
                </a:solidFill>
              </a:defRPr>
            </a:pPr>
            <a:r>
              <a:t>Total Value: $xxx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413;p6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Also Get This…</a:t>
            </a:r>
          </a:p>
        </p:txBody>
      </p:sp>
      <p:sp>
        <p:nvSpPr>
          <p:cNvPr id="281" name="Google Shape;414;p65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b="1" sz="7000"/>
            </a:lvl1pPr>
          </a:lstStyle>
          <a:p>
            <a:pPr/>
            <a:r>
              <a:t>TOOL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419;p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Tell a Short Story Of Why You Created It...</a:t>
            </a:r>
          </a:p>
        </p:txBody>
      </p:sp>
      <p:sp>
        <p:nvSpPr>
          <p:cNvPr id="284" name="Google Shape;420;p6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425;p6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Tool</a:t>
            </a:r>
          </a:p>
        </p:txBody>
      </p:sp>
      <p:sp>
        <p:nvSpPr>
          <p:cNvPr id="287" name="Google Shape;426;p6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What’s a tool you can give to get them to speed up the process on executing your framework so can achieve the desired result/outcome faster.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431;p6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Will Be Able To:</a:t>
            </a:r>
          </a:p>
        </p:txBody>
      </p:sp>
      <p:sp>
        <p:nvSpPr>
          <p:cNvPr id="290" name="Google Shape;432;p6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Tell what the prospect can expect from the tool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437;p6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You’ll Be Able To Get Rid Of:</a:t>
            </a:r>
          </a:p>
        </p:txBody>
      </p:sp>
      <p:sp>
        <p:nvSpPr>
          <p:cNvPr id="293" name="Google Shape;438;p69"/>
          <p:cNvSpPr txBox="1"/>
          <p:nvPr/>
        </p:nvSpPr>
        <p:spPr>
          <a:xfrm>
            <a:off x="883925" y="1881794"/>
            <a:ext cx="8138150" cy="4308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28600" indent="-228600">
              <a:lnSpc>
                <a:spcPct val="8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Example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  <a:buFont typeface="Arial"/>
              <a:buChar char="•"/>
              <a:defRPr b="1" sz="2400" u="sng">
                <a:latin typeface="Calibri"/>
                <a:ea typeface="Calibri"/>
                <a:cs typeface="Calibri"/>
                <a:sym typeface="Calibri"/>
              </a:defRPr>
            </a:pPr>
            <a:r>
              <a:t>And so much more…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3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443;p7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and Money Saved</a:t>
            </a:r>
          </a:p>
        </p:txBody>
      </p:sp>
      <p:sp>
        <p:nvSpPr>
          <p:cNvPr id="296" name="Google Shape;444;p7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Explain how this tool can save you time and money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449;p7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You're Going To Get:</a:t>
            </a:r>
          </a:p>
        </p:txBody>
      </p:sp>
      <p:sp>
        <p:nvSpPr>
          <p:cNvPr id="299" name="Google Shape;450;p7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7170" indent="-217170" defTabSz="868680">
              <a:lnSpc>
                <a:spcPct val="70000"/>
              </a:lnSpc>
              <a:spcBef>
                <a:spcPts val="0"/>
              </a:spcBef>
              <a:buSzPts val="2100"/>
              <a:defRPr sz="2185"/>
            </a:pPr>
            <a:r>
              <a:t>Insert Your Offer Here  ($xxx Value)</a:t>
            </a: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Pts val="2100"/>
              <a:defRPr sz="2185"/>
            </a:pPr>
            <a:r>
              <a:t>Insert Your Offer Here  ($xxx Value)</a:t>
            </a:r>
          </a:p>
          <a:p>
            <a:pPr marL="73596" indent="69976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185"/>
            </a:pPr>
          </a:p>
          <a:p>
            <a:pPr marL="0" indent="0" algn="ctr" defTabSz="868680">
              <a:lnSpc>
                <a:spcPct val="70000"/>
              </a:lnSpc>
              <a:spcBef>
                <a:spcPts val="900"/>
              </a:spcBef>
              <a:buSzTx/>
              <a:buNone/>
              <a:defRPr sz="3230" u="sng">
                <a:solidFill>
                  <a:srgbClr val="FF0000"/>
                </a:solidFill>
              </a:defRPr>
            </a:pPr>
            <a:r>
              <a:t>Total Value: $xxx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455;p7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Also Get...</a:t>
            </a:r>
          </a:p>
        </p:txBody>
      </p:sp>
      <p:sp>
        <p:nvSpPr>
          <p:cNvPr id="302" name="Google Shape;456;p72"/>
          <p:cNvSpPr txBox="1"/>
          <p:nvPr>
            <p:ph type="body" sz="quarter" idx="1"/>
          </p:nvPr>
        </p:nvSpPr>
        <p:spPr>
          <a:xfrm>
            <a:off x="1072340" y="3397741"/>
            <a:ext cx="10047320" cy="12615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6600"/>
            </a:lvl1pPr>
          </a:lstStyle>
          <a:p>
            <a:pPr/>
            <a:r>
              <a:t>[Offer]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25;p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Goal From This Web-Class:</a:t>
            </a:r>
          </a:p>
        </p:txBody>
      </p:sp>
      <p:sp>
        <p:nvSpPr>
          <p:cNvPr id="145" name="Google Shape;126;p19"/>
          <p:cNvSpPr txBox="1"/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</a:lstStyle>
          <a:p>
            <a:pPr/>
            <a:r>
              <a:t>I want to help [target audience] to [the final outcome] without [fear/roadblocks]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461;p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short story of why you created it...</a:t>
            </a:r>
          </a:p>
        </p:txBody>
      </p:sp>
      <p:sp>
        <p:nvSpPr>
          <p:cNvPr id="305" name="Google Shape;462;p73"/>
          <p:cNvSpPr txBox="1"/>
          <p:nvPr>
            <p:ph type="body" idx="1"/>
          </p:nvPr>
        </p:nvSpPr>
        <p:spPr>
          <a:xfrm>
            <a:off x="838200" y="1901825"/>
            <a:ext cx="10515600" cy="4351200"/>
          </a:xfrm>
          <a:prstGeom prst="rect">
            <a:avLst/>
          </a:prstGeom>
        </p:spPr>
        <p:txBody>
          <a:bodyPr/>
          <a:lstStyle/>
          <a:p>
            <a:pPr marL="50800" indent="127000"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467;p7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Ease &amp; Speed For Them</a:t>
            </a:r>
          </a:p>
        </p:txBody>
      </p:sp>
      <p:sp>
        <p:nvSpPr>
          <p:cNvPr id="308" name="Google Shape;468;p7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473;p7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Pain &amp; Cost To Develop This Deliverable</a:t>
            </a:r>
          </a:p>
        </p:txBody>
      </p:sp>
      <p:sp>
        <p:nvSpPr>
          <p:cNvPr id="311" name="Google Shape;474;p7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479;p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false belief will they have about this deliverable</a:t>
            </a:r>
          </a:p>
        </p:txBody>
      </p:sp>
      <p:sp>
        <p:nvSpPr>
          <p:cNvPr id="314" name="Google Shape;480;p7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485;p7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You're Going To Get:</a:t>
            </a:r>
          </a:p>
        </p:txBody>
      </p:sp>
      <p:sp>
        <p:nvSpPr>
          <p:cNvPr id="317" name="Google Shape;486;p7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Insert Your Offer Here  ($xxx Value)</a:t>
            </a:r>
          </a:p>
          <a:p>
            <a:pPr marL="228600" indent="-228600"/>
            <a:r>
              <a:t>Insert Your Offer Here  ($xxx Value)</a:t>
            </a:r>
          </a:p>
          <a:p>
            <a:pPr marL="228600" indent="-228600"/>
            <a:r>
              <a:t>Insert Your Offer Here  ($xxx Value)</a:t>
            </a:r>
          </a:p>
        </p:txBody>
      </p:sp>
      <p:sp>
        <p:nvSpPr>
          <p:cNvPr id="318" name="Google Shape;487;p77"/>
          <p:cNvSpPr txBox="1"/>
          <p:nvPr/>
        </p:nvSpPr>
        <p:spPr>
          <a:xfrm>
            <a:off x="3935334" y="5715298"/>
            <a:ext cx="4753595" cy="79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5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Total Value: $xxx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492;p7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Also Get...</a:t>
            </a:r>
          </a:p>
        </p:txBody>
      </p:sp>
      <p:sp>
        <p:nvSpPr>
          <p:cNvPr id="321" name="Google Shape;493;p78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6000"/>
            </a:lvl1pPr>
          </a:lstStyle>
          <a:p>
            <a:pPr/>
            <a:r>
              <a:t>Offer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498;p7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short story of why you created this...</a:t>
            </a:r>
          </a:p>
        </p:txBody>
      </p:sp>
      <p:sp>
        <p:nvSpPr>
          <p:cNvPr id="324" name="Google Shape;499;p7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504;p8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Benefits of the Deliverable</a:t>
            </a:r>
          </a:p>
        </p:txBody>
      </p:sp>
      <p:sp>
        <p:nvSpPr>
          <p:cNvPr id="327" name="Google Shape;505;p8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State the benefits the prospect can be certain of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510;p8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false belief will they have about this deliverable</a:t>
            </a:r>
          </a:p>
        </p:txBody>
      </p:sp>
      <p:sp>
        <p:nvSpPr>
          <p:cNvPr id="330" name="Google Shape;511;p8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516;p8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You're Going To Get:</a:t>
            </a:r>
          </a:p>
        </p:txBody>
      </p:sp>
      <p:sp>
        <p:nvSpPr>
          <p:cNvPr id="333" name="Google Shape;517;p8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Insert Your Offer Here  ($xxx Value)</a:t>
            </a:r>
          </a:p>
          <a:p>
            <a:pPr marL="228600" indent="-228600"/>
            <a:r>
              <a:t>Insert Your Offer Here  ($xxx Value)</a:t>
            </a:r>
          </a:p>
          <a:p>
            <a:pPr marL="228600" indent="-228600"/>
            <a:r>
              <a:t>Insert Your Offer Here  ($xxx Value)</a:t>
            </a:r>
          </a:p>
          <a:p>
            <a:pPr marL="228600" indent="-228600"/>
            <a:r>
              <a:t>Insert Your Offer Here  ($xxx Value)</a:t>
            </a:r>
          </a:p>
        </p:txBody>
      </p:sp>
      <p:sp>
        <p:nvSpPr>
          <p:cNvPr id="334" name="Google Shape;518;p82"/>
          <p:cNvSpPr txBox="1"/>
          <p:nvPr/>
        </p:nvSpPr>
        <p:spPr>
          <a:xfrm>
            <a:off x="3935334" y="5715298"/>
            <a:ext cx="4753595" cy="79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5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Total Value: $xxx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32;p2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The Next 45 Minutes, You’ll Understand With Absolute Certainty...</a:t>
            </a:r>
          </a:p>
        </p:txBody>
      </p:sp>
      <p:sp>
        <p:nvSpPr>
          <p:cNvPr id="148" name="Google Shape;133;p20"/>
          <p:cNvSpPr txBox="1"/>
          <p:nvPr>
            <p:ph type="body" idx="1"/>
          </p:nvPr>
        </p:nvSpPr>
        <p:spPr>
          <a:xfrm>
            <a:off x="838200" y="2082549"/>
            <a:ext cx="10515600" cy="40944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That [new opportunity] is the BEST &amp; FASTEST WAY to [the final outcome you promised]. </a:t>
            </a:r>
          </a:p>
          <a:p>
            <a:pPr marL="0" indent="0">
              <a:buSzTx/>
              <a:buNone/>
            </a:pPr>
          </a:p>
          <a:p>
            <a:pPr marL="228600" indent="-228600"/>
            <a:r>
              <a:t> I’m going to show my [framework] that will make you achieve that result.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523;p8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Also Get...</a:t>
            </a:r>
          </a:p>
        </p:txBody>
      </p:sp>
      <p:sp>
        <p:nvSpPr>
          <p:cNvPr id="337" name="Google Shape;524;p83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6000"/>
            </a:lvl1pPr>
          </a:lstStyle>
          <a:p>
            <a:pPr/>
            <a:r>
              <a:t>Offer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529;p8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short story of why you created this deliverable</a:t>
            </a:r>
          </a:p>
        </p:txBody>
      </p:sp>
      <p:sp>
        <p:nvSpPr>
          <p:cNvPr id="340" name="Google Shape;530;p8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2286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535;p8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Benefits of the Deliverable</a:t>
            </a:r>
          </a:p>
        </p:txBody>
      </p:sp>
      <p:sp>
        <p:nvSpPr>
          <p:cNvPr id="343" name="Google Shape;536;p8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State the benefits the prospect can be certain of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541;p8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false belief will they have about this deliverable</a:t>
            </a:r>
          </a:p>
        </p:txBody>
      </p:sp>
      <p:sp>
        <p:nvSpPr>
          <p:cNvPr id="346" name="Google Shape;542;p8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547;p8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You're Going To Get:</a:t>
            </a:r>
          </a:p>
        </p:txBody>
      </p:sp>
      <p:sp>
        <p:nvSpPr>
          <p:cNvPr id="349" name="Google Shape;548;p8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79400">
              <a:spcBef>
                <a:spcPts val="0"/>
              </a:spcBef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</p:txBody>
      </p:sp>
      <p:sp>
        <p:nvSpPr>
          <p:cNvPr id="350" name="Google Shape;549;p87"/>
          <p:cNvSpPr txBox="1"/>
          <p:nvPr/>
        </p:nvSpPr>
        <p:spPr>
          <a:xfrm>
            <a:off x="3935334" y="5715298"/>
            <a:ext cx="4753595" cy="79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5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Total Value: $xxx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554;p8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All This Did Was</a:t>
            </a:r>
          </a:p>
        </p:txBody>
      </p:sp>
      <p:sp>
        <p:nvSpPr>
          <p:cNvPr id="353" name="Google Shape;555;p8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Now obviously I'm not going to charge you $10000. But if I did charge you $10000 and all it did was show you exactly how [state the result], would it be worth it to you?</a:t>
            </a:r>
          </a:p>
          <a:p>
            <a:pPr marL="50800" indent="127000">
              <a:buSzTx/>
              <a:buNone/>
            </a:pPr>
          </a:p>
          <a:p>
            <a:pPr marL="228600" indent="-228600"/>
            <a:r>
              <a:t>Help you…. Would It Be Worth It?</a:t>
            </a:r>
          </a:p>
          <a:p>
            <a:pPr marL="50800" indent="127000">
              <a:buSzTx/>
              <a:buNone/>
            </a:pPr>
          </a:p>
          <a:p>
            <a:pPr marL="50800" indent="127000">
              <a:buSzTx/>
              <a:buNone/>
            </a:pPr>
          </a:p>
          <a:p>
            <a:pPr marL="228600" indent="-228600"/>
            <a:r>
              <a:t>Give you… Would It Be Worth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560;p8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Had Two Choices…</a:t>
            </a:r>
          </a:p>
        </p:txBody>
      </p:sp>
      <p:sp>
        <p:nvSpPr>
          <p:cNvPr id="356" name="Google Shape;561;p89"/>
          <p:cNvSpPr txBox="1"/>
          <p:nvPr/>
        </p:nvSpPr>
        <p:spPr>
          <a:xfrm>
            <a:off x="883925" y="2000597"/>
            <a:ext cx="8823950" cy="4124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28600" indent="-2286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First Option – Go Cheap As Possible And Try To Sell As Many As Possible… (It wouldn’t incentivize me to REALLY stack the value)</a:t>
            </a:r>
          </a:p>
          <a:p>
            <a:pPr marL="50800" indent="127000">
              <a:lnSpc>
                <a:spcPct val="9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Second Option – Requires A Little Higher Investment…(but in exchange I can devote more resources to guarantee your success)</a:t>
            </a:r>
          </a:p>
          <a:p>
            <a:pPr marL="50800" indent="127000">
              <a:lnSpc>
                <a:spcPct val="9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566;p9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[Fill It Up]</a:t>
            </a:r>
          </a:p>
          <a:p>
            <a:pPr marL="50800" indent="127000">
              <a:buSzTx/>
              <a:buNone/>
            </a:pPr>
          </a:p>
          <a:p>
            <a:pPr marL="228600" indent="-228600"/>
            <a:r>
              <a:t>[Fill It Up]</a:t>
            </a:r>
          </a:p>
          <a:p>
            <a:pPr marL="50800" indent="127000">
              <a:buSzTx/>
              <a:buNone/>
            </a:pPr>
          </a:p>
          <a:p>
            <a:pPr marL="228600" indent="-228600"/>
            <a:r>
              <a:t>How Much Would You Pay To Get: (Your Offer)</a:t>
            </a:r>
          </a:p>
        </p:txBody>
      </p:sp>
      <p:sp>
        <p:nvSpPr>
          <p:cNvPr id="359" name="Google Shape;567;p9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What’s One Successful……….Worth To You?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572;p9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[Insert the name of the program]</a:t>
            </a:r>
          </a:p>
        </p:txBody>
      </p:sp>
      <p:sp>
        <p:nvSpPr>
          <p:cNvPr id="362" name="Google Shape;573;p9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$10000 Value</a:t>
            </a:r>
          </a:p>
          <a:p>
            <a:pPr marL="0" indent="0">
              <a:buSzTx/>
              <a:buNone/>
            </a:pPr>
          </a:p>
          <a:p>
            <a:pPr marL="228600" indent="-228600"/>
            <a:r>
              <a:t>Because you're here with me live on this Webinar…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578;p9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 The True Cost</a:t>
            </a:r>
          </a:p>
        </p:txBody>
      </p:sp>
      <p:sp>
        <p:nvSpPr>
          <p:cNvPr id="365" name="Google Shape;579;p9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38;p2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Is [Person Name] / Why Am I Qualified?</a:t>
            </a:r>
          </a:p>
        </p:txBody>
      </p:sp>
      <p:sp>
        <p:nvSpPr>
          <p:cNvPr id="151" name="Google Shape;139;p2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(Add a few authoritative points about yourself)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584;p9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 How This Isn’t A Cost, But An Investment…</a:t>
            </a:r>
          </a:p>
        </p:txBody>
      </p:sp>
      <p:sp>
        <p:nvSpPr>
          <p:cNvPr id="368" name="Google Shape;585;p9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" indent="127000">
              <a:spcBef>
                <a:spcPts val="0"/>
              </a:spcBef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590;p94"/>
          <p:cNvSpPr txBox="1"/>
          <p:nvPr/>
        </p:nvSpPr>
        <p:spPr>
          <a:xfrm>
            <a:off x="1569724" y="436642"/>
            <a:ext cx="9052551" cy="177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See Why It’s </a:t>
            </a:r>
          </a:p>
          <a:p>
            <a:pPr algn="ctr">
              <a:defRPr b="1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Good Deal At $???</a:t>
            </a:r>
          </a:p>
        </p:txBody>
      </p:sp>
      <p:sp>
        <p:nvSpPr>
          <p:cNvPr id="371" name="Google Shape;591;p94"/>
          <p:cNvSpPr txBox="1"/>
          <p:nvPr/>
        </p:nvSpPr>
        <p:spPr>
          <a:xfrm>
            <a:off x="1569723" y="3013500"/>
            <a:ext cx="9052551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 sz="4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$3000 </a:t>
            </a:r>
            <a:r>
              <a:rPr>
                <a:solidFill>
                  <a:srgbClr val="000000"/>
                </a:solidFill>
              </a:rPr>
              <a:t>(For General Public)</a:t>
            </a:r>
          </a:p>
        </p:txBody>
      </p:sp>
      <p:sp>
        <p:nvSpPr>
          <p:cNvPr id="372" name="Google Shape;592;p94"/>
          <p:cNvSpPr txBox="1"/>
          <p:nvPr/>
        </p:nvSpPr>
        <p:spPr>
          <a:xfrm>
            <a:off x="1569723" y="4831157"/>
            <a:ext cx="9052551" cy="79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5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Because You Are Special…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597;p95"/>
          <p:cNvSpPr txBox="1"/>
          <p:nvPr/>
        </p:nvSpPr>
        <p:spPr>
          <a:xfrm>
            <a:off x="5613866" y="1291445"/>
            <a:ext cx="5928351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Get Started NOW For Just</a:t>
            </a:r>
          </a:p>
        </p:txBody>
      </p:sp>
      <p:sp>
        <p:nvSpPr>
          <p:cNvPr id="375" name="Google Shape;598;p95"/>
          <p:cNvSpPr txBox="1"/>
          <p:nvPr/>
        </p:nvSpPr>
        <p:spPr>
          <a:xfrm>
            <a:off x="5613865" y="2348466"/>
            <a:ext cx="5928351" cy="256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8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$99/mo Today</a:t>
            </a:r>
          </a:p>
        </p:txBody>
      </p:sp>
      <p:sp>
        <p:nvSpPr>
          <p:cNvPr id="376" name="Google Shape;599;p95"/>
          <p:cNvSpPr txBox="1"/>
          <p:nvPr/>
        </p:nvSpPr>
        <p:spPr>
          <a:xfrm>
            <a:off x="6255386" y="5329092"/>
            <a:ext cx="4645308" cy="30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Get Started Now: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www.YourLinkHere.com</a:t>
            </a:r>
            <a:r>
              <a:t>  </a:t>
            </a:r>
          </a:p>
        </p:txBody>
      </p:sp>
      <p:grpSp>
        <p:nvGrpSpPr>
          <p:cNvPr id="379" name="Google Shape;600;p95"/>
          <p:cNvGrpSpPr/>
          <p:nvPr/>
        </p:nvGrpSpPr>
        <p:grpSpPr>
          <a:xfrm>
            <a:off x="781395" y="731519"/>
            <a:ext cx="4289370" cy="5070766"/>
            <a:chOff x="0" y="0"/>
            <a:chExt cx="4289368" cy="5070764"/>
          </a:xfrm>
        </p:grpSpPr>
        <p:sp>
          <p:nvSpPr>
            <p:cNvPr id="377" name="Rectangle"/>
            <p:cNvSpPr/>
            <p:nvPr/>
          </p:nvSpPr>
          <p:spPr>
            <a:xfrm>
              <a:off x="-1" y="-1"/>
              <a:ext cx="4289370" cy="5070766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8" name="INSERT PIC"/>
            <p:cNvSpPr txBox="1"/>
            <p:nvPr/>
          </p:nvSpPr>
          <p:spPr>
            <a:xfrm>
              <a:off x="52074" y="2368858"/>
              <a:ext cx="4185220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INSERT PIC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605;p9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You're Going To Get:</a:t>
            </a:r>
          </a:p>
        </p:txBody>
      </p:sp>
      <p:sp>
        <p:nvSpPr>
          <p:cNvPr id="382" name="Google Shape;606;p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79400">
              <a:spcBef>
                <a:spcPts val="0"/>
              </a:spcBef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</p:txBody>
      </p:sp>
      <p:sp>
        <p:nvSpPr>
          <p:cNvPr id="383" name="Google Shape;607;p96"/>
          <p:cNvSpPr txBox="1"/>
          <p:nvPr/>
        </p:nvSpPr>
        <p:spPr>
          <a:xfrm>
            <a:off x="3935334" y="5715298"/>
            <a:ext cx="4753595" cy="79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5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Total Value: $xxx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612;p9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Have Two Choices</a:t>
            </a:r>
          </a:p>
        </p:txBody>
      </p:sp>
      <p:sp>
        <p:nvSpPr>
          <p:cNvPr id="386" name="Google Shape;613;p97"/>
          <p:cNvSpPr txBox="1"/>
          <p:nvPr>
            <p:ph type="body" idx="1"/>
          </p:nvPr>
        </p:nvSpPr>
        <p:spPr>
          <a:xfrm>
            <a:off x="838199" y="1884217"/>
            <a:ext cx="10766367" cy="3774831"/>
          </a:xfrm>
          <a:prstGeom prst="rect">
            <a:avLst/>
          </a:prstGeom>
        </p:spPr>
        <p:txBody>
          <a:bodyPr/>
          <a:lstStyle/>
          <a:p>
            <a:pPr marL="342900" indent="-228600">
              <a:spcBef>
                <a:spcPts val="0"/>
              </a:spcBef>
            </a:pPr>
            <a:r>
              <a:t>First Option – Do Nothing, and NOT Take This Leap of Faith (Which Is 100% Risk Free)</a:t>
            </a: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marL="0" indent="0">
              <a:spcBef>
                <a:spcPts val="0"/>
              </a:spcBef>
              <a:buSzTx/>
              <a:buNone/>
            </a:pPr>
            <a:r>
              <a:t> </a:t>
            </a:r>
          </a:p>
          <a:p>
            <a:pPr marL="228600" indent="-114300">
              <a:spcBef>
                <a:spcPts val="0"/>
              </a:spcBef>
              <a:buSzTx/>
              <a:buNone/>
            </a:pPr>
          </a:p>
          <a:p>
            <a:pPr marL="342900" indent="-228600">
              <a:spcBef>
                <a:spcPts val="0"/>
              </a:spcBef>
            </a:pPr>
            <a:r>
              <a:t>Second Option –Make This Little Investment Today (compared to all the value you’ll get in return, and just give it a shot!)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618;p9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30 Day Money Back Guarantee</a:t>
            </a:r>
          </a:p>
        </p:txBody>
      </p:sp>
      <p:sp>
        <p:nvSpPr>
          <p:cNvPr id="389" name="Google Shape;619;p9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State the guarantee policy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624;p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pPr/>
            <a:r>
              <a:t>Payment Plan</a:t>
            </a:r>
          </a:p>
        </p:txBody>
      </p:sp>
      <p:sp>
        <p:nvSpPr>
          <p:cNvPr id="392" name="Google Shape;625;p99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State the payment plan you’re offering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630;p10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Real Question Is...</a:t>
            </a:r>
          </a:p>
        </p:txBody>
      </p:sp>
      <p:sp>
        <p:nvSpPr>
          <p:cNvPr id="395" name="Google Shape;631;p10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pPr/>
            <a:r>
              <a:t>Is it worth gambling a few minutes of your time to check this out? Even if it only does HALF of what I've claimed today, it will pay for itself as soon as [fill in]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636;p10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And, as if this wasn't amazing enough already...</a:t>
            </a:r>
          </a:p>
        </p:txBody>
      </p:sp>
      <p:sp>
        <p:nvSpPr>
          <p:cNvPr id="398" name="Google Shape;637;p101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pPr/>
            <a:r>
              <a:t>Only Available While It’s Live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642;p10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BONUS</a:t>
            </a:r>
          </a:p>
        </p:txBody>
      </p:sp>
      <p:sp>
        <p:nvSpPr>
          <p:cNvPr id="401" name="Google Shape;643;p102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pPr/>
            <a:r>
              <a:t>  (First 50 Only)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45;p22"/>
          <p:cNvSpPr txBox="1"/>
          <p:nvPr>
            <p:ph type="title"/>
          </p:nvPr>
        </p:nvSpPr>
        <p:spPr>
          <a:xfrm>
            <a:off x="1524000" y="1122362"/>
            <a:ext cx="9144000" cy="2387701"/>
          </a:xfrm>
          <a:prstGeom prst="rect">
            <a:avLst/>
          </a:prstGeom>
        </p:spPr>
        <p:txBody>
          <a:bodyPr/>
          <a:lstStyle/>
          <a:p>
            <a:pPr/>
            <a:r>
              <a:t>Here’s A Story To Remember...</a:t>
            </a:r>
          </a:p>
        </p:txBody>
      </p:sp>
      <p:sp>
        <p:nvSpPr>
          <p:cNvPr id="154" name="Google Shape;146;p22"/>
          <p:cNvSpPr txBox="1"/>
          <p:nvPr>
            <p:ph type="body" sz="quarter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/>
          <a:lstStyle/>
          <a:p>
            <a:pPr marL="0" indent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648;p10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[State the name of the bonus]</a:t>
            </a:r>
          </a:p>
        </p:txBody>
      </p:sp>
      <p:sp>
        <p:nvSpPr>
          <p:cNvPr id="404" name="Google Shape;649;p10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What was the pain and cost to you to create this bonus?</a:t>
            </a:r>
          </a:p>
          <a:p>
            <a:pPr marL="0" indent="0">
              <a:buSzTx/>
              <a:buNone/>
            </a:pPr>
          </a:p>
          <a:p>
            <a:pPr marL="228600" indent="-228600"/>
            <a:r>
              <a:t>How will this bonus make it easier and faster for them to get results?</a:t>
            </a:r>
          </a:p>
          <a:p>
            <a:pPr marL="0" indent="0">
              <a:buSzTx/>
              <a:buNone/>
            </a:pPr>
          </a:p>
          <a:p>
            <a:pPr marL="228600" indent="-228600"/>
            <a:r>
              <a:t>Value: How much is this #1 BEST bonus worth?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654;p1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pPr/>
            <a:r>
              <a:t>Here's What You're Going To Get:</a:t>
            </a:r>
          </a:p>
        </p:txBody>
      </p:sp>
      <p:sp>
        <p:nvSpPr>
          <p:cNvPr id="407" name="Google Shape;655;p104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/>
          <a:lstStyle/>
          <a:p>
            <a:pPr marL="228600" indent="-279400">
              <a:spcBef>
                <a:spcPts val="0"/>
              </a:spcBef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  <a:p>
            <a:pPr marL="228600" indent="-279400">
              <a:buSzPts val="4400"/>
              <a:defRPr sz="4400"/>
            </a:pPr>
            <a:r>
              <a:t>Insert Your Offer Here  ($xxx Value)</a:t>
            </a:r>
          </a:p>
        </p:txBody>
      </p:sp>
      <p:sp>
        <p:nvSpPr>
          <p:cNvPr id="408" name="Google Shape;656;p104"/>
          <p:cNvSpPr txBox="1"/>
          <p:nvPr/>
        </p:nvSpPr>
        <p:spPr>
          <a:xfrm>
            <a:off x="3935334" y="5715298"/>
            <a:ext cx="4753552" cy="79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5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Total Value: $xxx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662;p105" descr="Google Shape;662;p1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448050" cy="6391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Google Shape;663;p105" descr="Google Shape;663;p10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413" y="3587324"/>
            <a:ext cx="3248026" cy="1495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Google Shape;664;p105" descr="Google Shape;664;p10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6799" y="3896888"/>
            <a:ext cx="3143251" cy="87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Google Shape;665;p105" descr="Google Shape;665;p10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28149" y="4773200"/>
            <a:ext cx="5419726" cy="742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Google Shape;666;p105" descr="Google Shape;666;p10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45000" y="330075"/>
            <a:ext cx="6705600" cy="255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